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E63943-70B7-4D8D-985C-1F4E13E016B0}">
          <p14:sldIdLst>
            <p14:sldId id="256"/>
            <p14:sldId id="257"/>
            <p14:sldId id="258"/>
            <p14:sldId id="259"/>
            <p14:sldId id="260"/>
            <p14:sldId id="261"/>
            <p14:sldId id="263"/>
          </p14:sldIdLst>
        </p14:section>
        <p14:section name="Untitled Section" id="{4C312410-6606-4D50-9D0B-250C9B8CEA4A}">
          <p14:sldIdLst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48A25-C444-4EDC-9793-E68AF3951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F5ADD-F9DE-4745-A07F-9B94BE4F4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16039-8E6A-4C18-8CE8-5CC9701E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EF98D-3020-4076-BCB7-FB809F88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E8B1A-9C39-4DAC-B7BE-4CAA9EC9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2431-677C-4F63-8C13-0F7D139F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65B49-46EE-46DD-9BB9-ED113C51F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2885F-6109-4F46-9A06-1F4690CEF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B945-1D7E-41AF-9A68-5C01460F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EF72C-7EBB-466D-BFEE-9A10041E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7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A456A4-30ED-40F4-9794-EDA486A98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F144E-278D-49ED-AA32-656214FA7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FB4B6-60E6-4D8B-B8A5-408D7DD0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BBEF7-9CDA-4B06-B014-F4F2F868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5964-6707-4A64-AC59-E764F8CD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21E9-40F7-4B91-92BC-1C62F89F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F18CE-30FE-4F18-804F-7DAB7A6A8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0B5E8-65EB-43F5-9667-183A343C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99477-4AC4-4DD7-9AB7-B67C5C06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5240C-E9FC-489E-B9A0-B992C938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4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4030-16B2-4B4C-A75B-CA65D6153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B4974-75B9-4590-9891-6B7B14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88C0B-35B9-4BE8-9F69-181A811A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5A299-BBA9-43BB-8140-A1D2CCAA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50BAD-49F4-4D11-AF48-AFDA53D1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6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BE4C9-5D8B-48BF-844B-6C6124AF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25DA-9586-4BA3-B2DF-383119A0E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F4FA2-4033-42C3-B934-4BFDF6E91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818B6-9C31-437C-B7ED-4255C54AB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A6F70-9D97-4CB6-BFB2-1909A0C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2BC9D-993C-4CF0-BDB7-342C9472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7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9661-5F7E-41BC-9385-0680BDDD8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C3BB8-4AB1-48E8-9C34-39A1D9774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215F2-90D8-48A0-B321-415E6C8E4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C6B7FE-D56A-4AD4-9324-C24A71A4B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3C60C4-0BD7-403B-9896-DE47565EF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C3C1D6-8E8B-408D-A2E2-34294268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63960F-C3B6-439A-926C-01CD20E93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B8564-A957-4425-82D0-75425125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4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CCA2-B2BF-456D-A4B5-BBF1C7CF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4E6CA-4A87-431A-A0DC-8B4E310BB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B1034-9919-418E-B5C1-D250D5FA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BA3DE-EB3B-4155-ABD4-4E847A865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B8C5D-7FB6-4284-91DD-E0F366BF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C9420-F003-4E25-A069-96203C97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FFEB1-4DF1-432E-8B1F-D320380E8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868E9-F902-49CF-BCE4-63A1026D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C5460-FEF3-408E-9F22-A0906417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F099A-418C-4F6E-98A6-6CDB3CBFD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238A-2464-4B36-9C42-BF459D70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7FD41-D0D5-4B4F-B8BF-EE44A2EA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91365-43C7-4C26-9784-CC652F15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2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61BC-C14D-49EA-AC29-5FA6AD0A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32F9B3-49F6-4AB0-8F9C-C795F7671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95835-62CD-40B5-A0EE-8C65DBB23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98510-0833-4003-BB53-7AC15BDF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E8711-FED5-4350-9C59-BF018E07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A2E5B-03F5-4D21-9AB2-FECBC956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4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CA036-3997-4C6A-A2DC-57EAC2AB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E20E3-CDE4-4999-A790-267768CAD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8593F-23E6-42AF-B306-AF11231C9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2E81-B433-4150-BC17-3C170464039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AC524-B2B7-46A2-A5BE-E36431F42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68263-2E9F-4D87-BB6C-E3AB544FE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9007-6138-4489-8314-6F0A4DEA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471EA-42C2-4928-A049-4D1A5B56A0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“Aesthetics of Horror in Cinema”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722EC-B8C8-4C9A-803D-E277612FA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 err="1"/>
              <a:t>Preeti</a:t>
            </a:r>
            <a:r>
              <a:rPr lang="en-US" dirty="0"/>
              <a:t> </a:t>
            </a:r>
            <a:r>
              <a:rPr lang="en-US" dirty="0" err="1"/>
              <a:t>Oza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E398-CBA3-44B4-929C-5F656834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B232-DB7F-4D55-81A9-1CE85FE2F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Oza</a:t>
            </a:r>
            <a:r>
              <a:rPr lang="en-US" dirty="0"/>
              <a:t> is applying a </a:t>
            </a:r>
            <a:r>
              <a:rPr lang="en-US" i="1" dirty="0"/>
              <a:t>modified </a:t>
            </a:r>
            <a:r>
              <a:rPr lang="en-US" dirty="0"/>
              <a:t>version of Carroll’s account of the pleasure in Art-Horror to Robert </a:t>
            </a:r>
            <a:r>
              <a:rPr lang="en-US" dirty="0" err="1"/>
              <a:t>Wiene’s</a:t>
            </a:r>
            <a:r>
              <a:rPr lang="en-US" dirty="0"/>
              <a:t> </a:t>
            </a:r>
            <a:r>
              <a:rPr lang="en-US" i="1" dirty="0"/>
              <a:t>The Cabinet of Dr. </a:t>
            </a:r>
            <a:r>
              <a:rPr lang="en-US" i="1" dirty="0" err="1"/>
              <a:t>Caligary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Unlike Carroll, it is not features of the </a:t>
            </a:r>
            <a:r>
              <a:rPr lang="en-US" i="1" dirty="0"/>
              <a:t>plot </a:t>
            </a:r>
            <a:r>
              <a:rPr lang="en-US" dirty="0"/>
              <a:t>that makes </a:t>
            </a:r>
            <a:r>
              <a:rPr lang="en-US" i="1" dirty="0" err="1"/>
              <a:t>Caligary</a:t>
            </a:r>
            <a:r>
              <a:rPr lang="en-US" i="1" dirty="0"/>
              <a:t> </a:t>
            </a:r>
            <a:r>
              <a:rPr lang="en-US" dirty="0" smtClean="0"/>
              <a:t>work </a:t>
            </a:r>
            <a:r>
              <a:rPr lang="en-US" dirty="0"/>
              <a:t>so well as an Art-Horror </a:t>
            </a:r>
            <a:r>
              <a:rPr lang="en-US" dirty="0" smtClean="0"/>
              <a:t>Film: </a:t>
            </a:r>
            <a:r>
              <a:rPr lang="en-US" dirty="0"/>
              <a:t>it is the </a:t>
            </a:r>
            <a:r>
              <a:rPr lang="en-US" i="1" u="sng" dirty="0"/>
              <a:t>visuals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Wiene’s</a:t>
            </a:r>
            <a:r>
              <a:rPr lang="en-US" dirty="0"/>
              <a:t> film “creates a subjective mental landscape, a psychological fiction that is based on the audience’s perception,” and that landscape forces the viewer to deal with something that seems </a:t>
            </a:r>
            <a:r>
              <a:rPr lang="en-US" u="sng" dirty="0"/>
              <a:t>unrecognizable</a:t>
            </a:r>
            <a:r>
              <a:rPr lang="en-US" dirty="0"/>
              <a:t> and </a:t>
            </a:r>
            <a:r>
              <a:rPr lang="en-US" u="sng" dirty="0"/>
              <a:t>abnormal</a:t>
            </a:r>
            <a:r>
              <a:rPr lang="en-US" dirty="0"/>
              <a:t>. This plays the role of the </a:t>
            </a:r>
            <a:r>
              <a:rPr lang="en-US" u="sng" dirty="0"/>
              <a:t>monster</a:t>
            </a:r>
            <a:r>
              <a:rPr lang="en-US" dirty="0"/>
              <a:t> in Carroll’s account, and depends on visual techniques derived from an art movement called </a:t>
            </a:r>
            <a:r>
              <a:rPr lang="en-US" i="1" dirty="0"/>
              <a:t>German Expressionism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527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69829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What is “German Expressionism?”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art movement in the early 20</a:t>
            </a:r>
            <a:r>
              <a:rPr lang="en-US" baseline="30000" dirty="0"/>
              <a:t>th</a:t>
            </a:r>
            <a:r>
              <a:rPr lang="en-US" dirty="0"/>
              <a:t> C that replaced </a:t>
            </a:r>
            <a:r>
              <a:rPr lang="en-US" u="sng" dirty="0"/>
              <a:t>representations of reality</a:t>
            </a:r>
            <a:r>
              <a:rPr lang="en-US" dirty="0"/>
              <a:t> with </a:t>
            </a:r>
            <a:r>
              <a:rPr lang="en-US" u="sng" dirty="0"/>
              <a:t>representation/evocation of the artist’s inner feelings or ideas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inspired expressionist artists was something </a:t>
            </a:r>
            <a:r>
              <a:rPr lang="en-US" i="1" u="sng" dirty="0"/>
              <a:t>within themselves</a:t>
            </a:r>
            <a:r>
              <a:rPr lang="en-US" dirty="0"/>
              <a:t> (in the form of emotions or ideas, or both) rather than </a:t>
            </a:r>
            <a:r>
              <a:rPr lang="en-US" i="1" u="sng" dirty="0"/>
              <a:t>what was before them in the world whether manmade or part of Nature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Wiene’s</a:t>
            </a:r>
            <a:r>
              <a:rPr lang="en-US" dirty="0" smtClean="0"/>
              <a:t> film generates an impression of </a:t>
            </a:r>
            <a:r>
              <a:rPr lang="en-US" i="1" dirty="0" smtClean="0"/>
              <a:t>the foreign/abnormal</a:t>
            </a:r>
            <a:r>
              <a:rPr lang="en-US" dirty="0" smtClean="0"/>
              <a:t> through its </a:t>
            </a:r>
            <a:r>
              <a:rPr lang="en-US" u="sng" dirty="0" smtClean="0"/>
              <a:t>mode of presentation</a:t>
            </a:r>
            <a:r>
              <a:rPr lang="en-US" dirty="0" smtClean="0"/>
              <a:t>: bizarre representations of buildings and landscapes consisting of </a:t>
            </a:r>
            <a:r>
              <a:rPr lang="en-US" dirty="0"/>
              <a:t>“skewed angles and unsteady images</a:t>
            </a:r>
            <a:r>
              <a:rPr lang="en-US" dirty="0" smtClean="0"/>
              <a:t>”. [pg3t/m]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the ‘bizarre and deformed’ character of the fixed backdrops to the film’s scenes that most clearly evokes German Expressionism and promotes the feeling of “a drunken nightmare”.[pg4m/b]</a:t>
            </a:r>
          </a:p>
        </p:txBody>
      </p:sp>
    </p:spTree>
    <p:extLst>
      <p:ext uri="{BB962C8B-B14F-4D97-AF65-F5344CB8AC3E}">
        <p14:creationId xmlns:p14="http://schemas.microsoft.com/office/powerpoint/2010/main" val="37439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E398-CBA3-44B4-929C-5F656834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Film-Horror &amp; The </a:t>
            </a:r>
            <a:r>
              <a:rPr lang="en-US" sz="3600" b="1" dirty="0"/>
              <a:t>Modern Social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B232-DB7F-4D55-81A9-1CE85FE2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530"/>
            <a:ext cx="10515600" cy="47074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Here </a:t>
            </a:r>
            <a:r>
              <a:rPr lang="en-US" dirty="0" err="1" smtClean="0"/>
              <a:t>Oza</a:t>
            </a:r>
            <a:r>
              <a:rPr lang="en-US" dirty="0" smtClean="0"/>
              <a:t> </a:t>
            </a:r>
            <a:r>
              <a:rPr lang="en-US" dirty="0"/>
              <a:t>does something new in our exploration of film theory: she offers a socio-historical account of </a:t>
            </a:r>
            <a:r>
              <a:rPr lang="en-US" u="sng" dirty="0"/>
              <a:t>how/why the genre of Film-Horror came into existence.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>The art movement out of which </a:t>
            </a:r>
            <a:r>
              <a:rPr lang="en-US" i="1" dirty="0" err="1"/>
              <a:t>Caligari</a:t>
            </a:r>
            <a:r>
              <a:rPr lang="en-US" i="1" dirty="0"/>
              <a:t> </a:t>
            </a:r>
            <a:r>
              <a:rPr lang="en-US" dirty="0"/>
              <a:t>emerges was part of “a fierce ideological battle” responding to “the post-World War I period of civil and governmental upheaval” in Weimar Germany.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ts </a:t>
            </a:r>
            <a:r>
              <a:rPr lang="en-US" dirty="0"/>
              <a:t>target was “mainstream art creation” that was promoting “conservative-to-reactionary” popular opinion.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Leftist/Marxists hoping to produce a ‘counter-current’ to these trends in popular opinion by combining the new </a:t>
            </a:r>
            <a:r>
              <a:rPr lang="en-US" dirty="0" err="1"/>
              <a:t>artform</a:t>
            </a:r>
            <a:r>
              <a:rPr lang="en-US" dirty="0"/>
              <a:t>, </a:t>
            </a:r>
            <a:r>
              <a:rPr lang="en-US" b="1" dirty="0"/>
              <a:t>film</a:t>
            </a:r>
            <a:r>
              <a:rPr lang="en-US" dirty="0"/>
              <a:t> (then regarded as “a gutter art form aimed at the unwashed masses, who preferred direct prosaic realism”), with the already-familiar (in Germany and Europe more broadly) </a:t>
            </a:r>
            <a:r>
              <a:rPr lang="en-US" u="sng" dirty="0"/>
              <a:t>expressionist</a:t>
            </a:r>
            <a:r>
              <a:rPr lang="en-US" dirty="0"/>
              <a:t> approach to art-making.</a:t>
            </a:r>
          </a:p>
        </p:txBody>
      </p:sp>
    </p:spTree>
    <p:extLst>
      <p:ext uri="{BB962C8B-B14F-4D97-AF65-F5344CB8AC3E}">
        <p14:creationId xmlns:p14="http://schemas.microsoft.com/office/powerpoint/2010/main" val="192045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167"/>
            <a:ext cx="10515600" cy="3434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How does </a:t>
            </a:r>
            <a:r>
              <a:rPr lang="en-US" b="1" i="1" dirty="0" smtClean="0"/>
              <a:t>Dr. </a:t>
            </a:r>
            <a:r>
              <a:rPr lang="en-US" b="1" i="1" dirty="0" err="1" smtClean="0"/>
              <a:t>Caligari</a:t>
            </a:r>
            <a:r>
              <a:rPr lang="en-US" b="1" i="1" dirty="0" smtClean="0"/>
              <a:t> </a:t>
            </a:r>
            <a:r>
              <a:rPr lang="en-US" b="1" dirty="0" smtClean="0"/>
              <a:t>address this </a:t>
            </a:r>
            <a:r>
              <a:rPr lang="en-US" b="1" u="sng" dirty="0" smtClean="0"/>
              <a:t>culture war</a:t>
            </a:r>
            <a:r>
              <a:rPr lang="en-US" b="1" dirty="0" smtClean="0"/>
              <a:t>?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sz="2400" dirty="0" err="1" smtClean="0"/>
              <a:t>Oza</a:t>
            </a:r>
            <a:r>
              <a:rPr lang="en-US" sz="2400" dirty="0" smtClean="0"/>
              <a:t> </a:t>
            </a:r>
            <a:r>
              <a:rPr lang="en-US" sz="2400" dirty="0"/>
              <a:t>thinks that </a:t>
            </a:r>
            <a:r>
              <a:rPr lang="en-US" sz="2400" i="1" dirty="0" err="1"/>
              <a:t>Caligari</a:t>
            </a:r>
            <a:r>
              <a:rPr lang="en-US" sz="2400" i="1" dirty="0"/>
              <a:t> </a:t>
            </a:r>
            <a:r>
              <a:rPr lang="en-US" sz="2400" dirty="0"/>
              <a:t>is “an anti-authoritarian call to rebellion, an object lesson in conformity, or a metaphor about how we’re all simply pawns in a culture gone insane.” [p4t</a:t>
            </a:r>
            <a:r>
              <a:rPr lang="en-US" sz="2400" dirty="0" smtClean="0"/>
              <a:t>]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sz="2400" u="sng" dirty="0"/>
              <a:t>Interesting sidelight</a:t>
            </a:r>
            <a:r>
              <a:rPr lang="en-US" sz="2400" dirty="0"/>
              <a:t>: the film’s distinctive visual style was partly a consequence of the need to keep it </a:t>
            </a:r>
            <a:r>
              <a:rPr lang="en-US" sz="2400" u="sng" dirty="0"/>
              <a:t>low-budget</a:t>
            </a:r>
            <a:r>
              <a:rPr lang="en-US" sz="2400" dirty="0"/>
              <a:t> given the relatively weak post-war economy in Weimar Germany. This made expensive production techniques inaccessible, so the producers decided to have “the actors … perform in front of painted backdrops” (painted backdrops that followed the expressionist style, but in a </a:t>
            </a:r>
            <a:r>
              <a:rPr lang="en-US" sz="2400" b="1" dirty="0"/>
              <a:t>horror mood</a:t>
            </a:r>
            <a:r>
              <a:rPr lang="en-US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9769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125"/>
            <a:ext cx="10515600" cy="4175899"/>
          </a:xfrm>
        </p:spPr>
        <p:txBody>
          <a:bodyPr>
            <a:noAutofit/>
          </a:bodyPr>
          <a:lstStyle/>
          <a:p>
            <a:pPr marL="0" indent="0" algn="ctr">
              <a:lnSpc>
                <a:spcPts val="2500"/>
              </a:lnSpc>
              <a:buNone/>
            </a:pPr>
            <a:r>
              <a:rPr lang="en-US" sz="2400" b="1" dirty="0"/>
              <a:t>Themes and Treatment of Major Themes</a:t>
            </a:r>
          </a:p>
          <a:p>
            <a:pPr marL="0" indent="0" algn="ctr">
              <a:lnSpc>
                <a:spcPts val="2500"/>
              </a:lnSpc>
              <a:buNone/>
            </a:pPr>
            <a:r>
              <a:rPr lang="en-US" sz="2600" i="1" dirty="0"/>
              <a:t>Authority as Violent Force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n-US" sz="2600" dirty="0"/>
              <a:t>For </a:t>
            </a:r>
            <a:r>
              <a:rPr lang="en-US" sz="2600" dirty="0" err="1"/>
              <a:t>Oza</a:t>
            </a:r>
            <a:r>
              <a:rPr lang="en-US" sz="2600" dirty="0"/>
              <a:t>, </a:t>
            </a:r>
            <a:r>
              <a:rPr lang="en-US" sz="2600" i="1" dirty="0" err="1"/>
              <a:t>Caligari</a:t>
            </a:r>
            <a:r>
              <a:rPr lang="en-US" sz="2600" i="1" dirty="0"/>
              <a:t> </a:t>
            </a:r>
            <a:r>
              <a:rPr lang="en-US" sz="2600" dirty="0"/>
              <a:t>is a meditation on “the nature of authority as a violent and domineering force” (especially interesting given its proximity to the advent of Nazism in post-Weimar Germany).</a:t>
            </a:r>
          </a:p>
          <a:p>
            <a:pPr marL="0" indent="0" algn="ctr">
              <a:lnSpc>
                <a:spcPts val="2500"/>
              </a:lnSpc>
              <a:buNone/>
            </a:pPr>
            <a:r>
              <a:rPr lang="en-US" sz="2600" i="1" dirty="0" smtClean="0"/>
              <a:t>Sanity vs. Insanity</a:t>
            </a:r>
            <a:endParaRPr lang="en-US" sz="2600" i="1" dirty="0"/>
          </a:p>
          <a:p>
            <a:pPr marL="0" indent="0">
              <a:lnSpc>
                <a:spcPts val="2500"/>
              </a:lnSpc>
              <a:buNone/>
            </a:pPr>
            <a:r>
              <a:rPr lang="en-US" sz="2600" dirty="0"/>
              <a:t>The twist at the end of the film (the whole story is being told by a patient in a mental institution) </a:t>
            </a:r>
            <a:r>
              <a:rPr lang="en-US" sz="2600" dirty="0" smtClean="0"/>
              <a:t>makes the film appear to, in part, be an investigation </a:t>
            </a:r>
            <a:r>
              <a:rPr lang="en-US" sz="2600" dirty="0"/>
              <a:t>into “the distinction between insanity and [sanity</a:t>
            </a:r>
            <a:r>
              <a:rPr lang="en-US" sz="2600" dirty="0" smtClean="0"/>
              <a:t>]” in a culture that has lost its way.</a:t>
            </a:r>
          </a:p>
          <a:p>
            <a:pPr marL="0" indent="0">
              <a:lnSpc>
                <a:spcPts val="2500"/>
              </a:lnSpc>
              <a:buNone/>
            </a:pPr>
            <a:endParaRPr lang="en-US" sz="2400" dirty="0"/>
          </a:p>
          <a:p>
            <a:pPr marL="0" indent="0">
              <a:lnSpc>
                <a:spcPts val="25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881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562"/>
            <a:ext cx="10515600" cy="3602875"/>
          </a:xfrm>
        </p:spPr>
        <p:txBody>
          <a:bodyPr>
            <a:noAutofit/>
          </a:bodyPr>
          <a:lstStyle/>
          <a:p>
            <a:pPr marL="0" indent="0" algn="ctr">
              <a:lnSpc>
                <a:spcPts val="2900"/>
              </a:lnSpc>
              <a:buNone/>
            </a:pPr>
            <a:r>
              <a:rPr lang="en-US" sz="2600" b="1" dirty="0" smtClean="0"/>
              <a:t>How </a:t>
            </a:r>
            <a:r>
              <a:rPr lang="en-US" sz="2600" b="1" i="1" dirty="0" err="1" smtClean="0"/>
              <a:t>Caligari</a:t>
            </a:r>
            <a:r>
              <a:rPr lang="en-US" sz="2600" b="1" i="1" dirty="0" smtClean="0"/>
              <a:t> </a:t>
            </a:r>
            <a:r>
              <a:rPr lang="en-US" sz="2600" b="1" dirty="0" smtClean="0"/>
              <a:t>Actually Fits into Carroll’s account of Art-Horror</a:t>
            </a:r>
            <a:endParaRPr lang="en-US" sz="2600" b="1" dirty="0"/>
          </a:p>
          <a:p>
            <a:pPr marL="0" indent="0">
              <a:lnSpc>
                <a:spcPts val="2900"/>
              </a:lnSpc>
              <a:buNone/>
            </a:pPr>
            <a:r>
              <a:rPr lang="en-US" sz="2600" dirty="0" smtClean="0"/>
              <a:t>In </a:t>
            </a:r>
            <a:r>
              <a:rPr lang="en-US" sz="2600" i="1" dirty="0" err="1" smtClean="0"/>
              <a:t>Caligari</a:t>
            </a:r>
            <a:r>
              <a:rPr lang="en-US" sz="2600" i="1" dirty="0" smtClean="0"/>
              <a:t> </a:t>
            </a:r>
            <a:r>
              <a:rPr lang="en-US" sz="2600" dirty="0" smtClean="0"/>
              <a:t>the story presents us with a </a:t>
            </a:r>
            <a:r>
              <a:rPr lang="en-US" sz="2600" dirty="0"/>
              <a:t>Beast (Dr. </a:t>
            </a:r>
            <a:r>
              <a:rPr lang="en-US" sz="2600" dirty="0" err="1"/>
              <a:t>Caligari</a:t>
            </a:r>
            <a:r>
              <a:rPr lang="en-US" sz="2600" dirty="0"/>
              <a:t> himself) whose nature violates cultural and conceptual norms, creating the revulsion/attraction of the </a:t>
            </a:r>
            <a:r>
              <a:rPr lang="en-US" sz="2600" i="1" dirty="0"/>
              <a:t>impossible</a:t>
            </a:r>
            <a:r>
              <a:rPr lang="en-US" sz="2600" dirty="0"/>
              <a:t> that is the essence of Art-Horror for NC</a:t>
            </a:r>
            <a:r>
              <a:rPr lang="en-US" sz="2600" dirty="0" smtClean="0"/>
              <a:t>.</a:t>
            </a:r>
          </a:p>
          <a:p>
            <a:pPr marL="0" indent="0">
              <a:lnSpc>
                <a:spcPts val="2900"/>
              </a:lnSpc>
              <a:buNone/>
            </a:pPr>
            <a:r>
              <a:rPr lang="en-US" sz="2600" dirty="0"/>
              <a:t>B</a:t>
            </a:r>
            <a:r>
              <a:rPr lang="en-US" sz="2600" dirty="0" smtClean="0"/>
              <a:t>y </a:t>
            </a:r>
            <a:r>
              <a:rPr lang="en-US" sz="2600" dirty="0"/>
              <a:t>revealing that all that we have seen in the story was evoked by a madman storyteller </a:t>
            </a:r>
            <a:r>
              <a:rPr lang="en-US" sz="2600" u="sng" dirty="0"/>
              <a:t>satisfies</a:t>
            </a:r>
            <a:r>
              <a:rPr lang="en-US" sz="2600" dirty="0"/>
              <a:t> our hope that our curiosity about the </a:t>
            </a:r>
            <a:r>
              <a:rPr lang="en-US" sz="2600" u="sng" dirty="0"/>
              <a:t>Beast</a:t>
            </a:r>
            <a:r>
              <a:rPr lang="en-US" sz="2600" dirty="0"/>
              <a:t> will lead to a disclosure of its nature that will restore order to what had become a disordered picture of reality throughout most of the story.</a:t>
            </a:r>
          </a:p>
        </p:txBody>
      </p:sp>
    </p:spTree>
    <p:extLst>
      <p:ext uri="{BB962C8B-B14F-4D97-AF65-F5344CB8AC3E}">
        <p14:creationId xmlns:p14="http://schemas.microsoft.com/office/powerpoint/2010/main" val="121035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3977"/>
            <a:ext cx="10515600" cy="53540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 err="1"/>
              <a:t>Mis</a:t>
            </a:r>
            <a:r>
              <a:rPr lang="en-US" sz="2400" b="1" dirty="0"/>
              <a:t>-</a:t>
            </a:r>
            <a:r>
              <a:rPr lang="en-US" sz="2400" b="1" dirty="0" err="1"/>
              <a:t>en</a:t>
            </a:r>
            <a:r>
              <a:rPr lang="en-US" sz="2400" b="1" dirty="0"/>
              <a:t>-scène</a:t>
            </a:r>
            <a:endParaRPr lang="en-US" sz="2400" dirty="0"/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i="1" dirty="0" err="1"/>
              <a:t>Caligari’s</a:t>
            </a:r>
            <a:r>
              <a:rPr lang="en-US" sz="2400" i="1" dirty="0"/>
              <a:t> </a:t>
            </a:r>
            <a:r>
              <a:rPr lang="en-US" sz="2400" dirty="0" err="1"/>
              <a:t>mis</a:t>
            </a:r>
            <a:r>
              <a:rPr lang="en-US" sz="2400" dirty="0"/>
              <a:t>-</a:t>
            </a:r>
            <a:r>
              <a:rPr lang="en-US" sz="2400" dirty="0" err="1"/>
              <a:t>en</a:t>
            </a:r>
            <a:r>
              <a:rPr lang="en-US" sz="2400" dirty="0"/>
              <a:t>-scène involved two-dimensional sets, both for budgetary reasons and because they fit ‘the film’s point of view and presentation</a:t>
            </a:r>
            <a:r>
              <a:rPr lang="en-US" sz="2400" dirty="0" smtClean="0"/>
              <a:t>.’</a:t>
            </a:r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 err="1" smtClean="0"/>
              <a:t>Oza</a:t>
            </a:r>
            <a:r>
              <a:rPr lang="en-US" sz="2400" dirty="0" smtClean="0"/>
              <a:t>, </a:t>
            </a:r>
            <a:r>
              <a:rPr lang="en-US" sz="2400" dirty="0"/>
              <a:t>“[t]he environment of the framing narrative, with its jagged trees and the peculiar dreadful asylum architecture that shares its </a:t>
            </a:r>
            <a:r>
              <a:rPr lang="en-US" sz="2400" dirty="0" smtClean="0"/>
              <a:t>identity </a:t>
            </a:r>
            <a:r>
              <a:rPr lang="en-US" sz="2400" dirty="0"/>
              <a:t>with the narrator’s images, alludes to aspects of the main story’s strange reality, as do the characters in the framing story.”[pg5m]</a:t>
            </a:r>
          </a:p>
          <a:p>
            <a:pPr marL="0" indent="0" algn="ctr">
              <a:buNone/>
            </a:pPr>
            <a:r>
              <a:rPr lang="en-US" sz="2400" b="1" dirty="0" smtClean="0"/>
              <a:t>Disorder = Impurity</a:t>
            </a:r>
            <a:endParaRPr lang="en-US" sz="2400" dirty="0"/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err="1"/>
              <a:t>Brockmann</a:t>
            </a:r>
            <a:r>
              <a:rPr lang="en-US" sz="2400" dirty="0"/>
              <a:t> in his book “A Critical History of German Film” describes </a:t>
            </a:r>
            <a:r>
              <a:rPr lang="en-US" sz="2400" i="1" dirty="0" err="1"/>
              <a:t>Caligari</a:t>
            </a:r>
            <a:r>
              <a:rPr lang="en-US" sz="2400" i="1" dirty="0"/>
              <a:t> </a:t>
            </a:r>
            <a:r>
              <a:rPr lang="en-US" sz="2400" dirty="0"/>
              <a:t>as a story “…about an entire universe that is undoubtedly out of balance.” Thus, this offers an example of Art-Film-Horror in which </a:t>
            </a:r>
            <a:r>
              <a:rPr lang="en-US" sz="2400" i="1" dirty="0"/>
              <a:t>disorder </a:t>
            </a:r>
            <a:r>
              <a:rPr lang="en-US" sz="2400" dirty="0"/>
              <a:t>seems to play an equally important role as </a:t>
            </a:r>
            <a:r>
              <a:rPr lang="en-US" sz="2400" i="1" dirty="0"/>
              <a:t>impurity</a:t>
            </a:r>
            <a:r>
              <a:rPr lang="en-US" sz="2400" dirty="0"/>
              <a:t> in the generation of revulsion/attraction that Carroll plausibly identifies as the source of our pleasure in Art-Horror.</a:t>
            </a:r>
          </a:p>
        </p:txBody>
      </p:sp>
    </p:spTree>
    <p:extLst>
      <p:ext uri="{BB962C8B-B14F-4D97-AF65-F5344CB8AC3E}">
        <p14:creationId xmlns:p14="http://schemas.microsoft.com/office/powerpoint/2010/main" val="222606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C51CA-E813-4237-ABAA-071D2248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715"/>
            <a:ext cx="10515600" cy="3636415"/>
          </a:xfrm>
        </p:spPr>
        <p:txBody>
          <a:bodyPr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Conclusion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Among later films influenced by </a:t>
            </a:r>
            <a:r>
              <a:rPr lang="en-US" sz="2400" i="1" dirty="0" err="1"/>
              <a:t>Caligari</a:t>
            </a:r>
            <a:r>
              <a:rPr lang="en-US" sz="2400" dirty="0"/>
              <a:t> are: F. W. </a:t>
            </a:r>
            <a:r>
              <a:rPr lang="en-US" sz="2400" dirty="0" err="1"/>
              <a:t>Murnau’s</a:t>
            </a:r>
            <a:r>
              <a:rPr lang="en-US" sz="2400" dirty="0"/>
              <a:t> </a:t>
            </a:r>
            <a:r>
              <a:rPr lang="en-US" sz="2400" i="1" dirty="0"/>
              <a:t>Nosferatu</a:t>
            </a:r>
            <a:r>
              <a:rPr lang="en-US" sz="2400" dirty="0"/>
              <a:t> (1922) (which influenced Werner Herzog’s </a:t>
            </a:r>
            <a:r>
              <a:rPr lang="en-US" sz="2400" i="1" dirty="0"/>
              <a:t>Nosferatu the </a:t>
            </a:r>
            <a:r>
              <a:rPr lang="en-US" sz="2400" i="1" dirty="0" err="1"/>
              <a:t>Vampyre</a:t>
            </a:r>
            <a:r>
              <a:rPr lang="en-US" sz="2400" i="1" dirty="0"/>
              <a:t> </a:t>
            </a:r>
            <a:r>
              <a:rPr lang="en-US" sz="2400" dirty="0"/>
              <a:t>[1979] [particularly in Klaus Kinski’s makeup, long fingernails, etc.]) and Fritz Lang’s </a:t>
            </a:r>
            <a:r>
              <a:rPr lang="en-US" sz="2400" i="1" dirty="0"/>
              <a:t>Metropolis</a:t>
            </a:r>
            <a:r>
              <a:rPr lang="en-US" sz="2400" dirty="0"/>
              <a:t> (1923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400" dirty="0"/>
              <a:t>JP: This article, while filled with mistakes in spelling, punctuation, grammar, and guilty of failing to consider its </a:t>
            </a:r>
            <a:r>
              <a:rPr lang="en-US" sz="2400" u="sng" dirty="0"/>
              <a:t>possible audience</a:t>
            </a:r>
            <a:r>
              <a:rPr lang="en-US" sz="2400" dirty="0"/>
              <a:t> (sins of a novice in the essay-writing game), is a good example of what one can do in using the ideas we have been exploring in this course to reflect on and interpret a film.</a:t>
            </a:r>
          </a:p>
        </p:txBody>
      </p:sp>
    </p:spTree>
    <p:extLst>
      <p:ext uri="{BB962C8B-B14F-4D97-AF65-F5344CB8AC3E}">
        <p14:creationId xmlns:p14="http://schemas.microsoft.com/office/powerpoint/2010/main" val="3492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970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“Aesthetics of Horror in Cinema”</vt:lpstr>
      <vt:lpstr>Introduction</vt:lpstr>
      <vt:lpstr>PowerPoint Presentation</vt:lpstr>
      <vt:lpstr>Film-Horror &amp; The Modern Social Order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“Horror and Mood”</dc:title>
  <dc:creator>Jason Potter</dc:creator>
  <cp:lastModifiedBy>Jason Potter</cp:lastModifiedBy>
  <cp:revision>61</cp:revision>
  <dcterms:created xsi:type="dcterms:W3CDTF">2022-10-17T13:18:15Z</dcterms:created>
  <dcterms:modified xsi:type="dcterms:W3CDTF">2022-10-24T16:14:15Z</dcterms:modified>
</cp:coreProperties>
</file>